
<file path=[Content_Types].xml><?xml version="1.0" encoding="utf-8"?>
<Types xmlns="http://schemas.openxmlformats.org/package/2006/content-types">
  <Override PartName="/ppt/slideLayouts/slideLayout4.xml" ContentType="application/vnd.openxmlformats-officedocument.presentationml.slideLayout+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4.xml" ContentType="application/vnd.openxmlformats-officedocument.presentationml.slide+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theme/theme2.xml" ContentType="application/vnd.openxmlformats-officedocument.theme+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theme/theme1.xml" ContentType="application/vnd.openxmlformats-officedocument.theme+xml"/>
  <Override PartName="/ppt/slides/slide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9"/>
  </p:notesMasterIdLst>
  <p:sldIdLst>
    <p:sldId id="268" r:id="rId2"/>
    <p:sldId id="355" r:id="rId3"/>
    <p:sldId id="376" r:id="rId4"/>
    <p:sldId id="375" r:id="rId5"/>
    <p:sldId id="374" r:id="rId6"/>
    <p:sldId id="373" r:id="rId7"/>
    <p:sldId id="377"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747" autoAdjust="0"/>
    <p:restoredTop sz="90793" autoAdjust="0"/>
  </p:normalViewPr>
  <p:slideViewPr>
    <p:cSldViewPr>
      <p:cViewPr varScale="1">
        <p:scale>
          <a:sx n="123" d="100"/>
          <a:sy n="123" d="100"/>
        </p:scale>
        <p:origin x="-112" y="-160"/>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1/3/16</a:t>
            </a:fld>
            <a:endParaRPr lang="en-US"/>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smtClean="0">
                <a:solidFill>
                  <a:srgbClr val="FFFF66"/>
                </a:solidFill>
              </a:rPr>
              <a:t>James  </a:t>
            </a:r>
            <a:r>
              <a:rPr lang="en-AU" sz="4800" dirty="0" smtClean="0">
                <a:solidFill>
                  <a:srgbClr val="FFFF66"/>
                </a:solidFill>
              </a:rPr>
              <a:t>2:1-13</a:t>
            </a:r>
            <a:endParaRPr lang="en-AU" sz="4800" dirty="0">
              <a:solidFill>
                <a:srgbClr val="FFFF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41244"/>
          </a:xfrm>
          <a:prstGeom prst="rect">
            <a:avLst/>
          </a:prstGeom>
          <a:noFill/>
          <a:ln w="9525">
            <a:noFill/>
            <a:miter lim="800000"/>
            <a:headEnd/>
            <a:tailEnd/>
          </a:ln>
        </p:spPr>
        <p:txBody>
          <a:bodyPr wrap="square">
            <a:prstTxWarp prst="textNoShape">
              <a:avLst/>
            </a:prstTxWarp>
            <a:spAutoFit/>
          </a:bodyPr>
          <a:lstStyle/>
          <a:p>
            <a:pPr marR="0">
              <a:lnSpc>
                <a:spcPct val="115000"/>
              </a:lnSpc>
              <a:spcBef>
                <a:spcPts val="0"/>
              </a:spcBef>
              <a:spcAft>
                <a:spcPts val="400"/>
              </a:spcAft>
              <a:tabLst>
                <a:tab pos="127000" algn="r"/>
                <a:tab pos="254000" algn="l"/>
              </a:tabLst>
            </a:pPr>
            <a:r>
              <a:rPr lang="en-US" sz="2800" dirty="0" smtClean="0">
                <a:solidFill>
                  <a:schemeClr val="bg1"/>
                </a:solidFill>
                <a:latin typeface="Times New Roman"/>
                <a:cs typeface="Times New Roman"/>
              </a:rPr>
              <a:t>	</a:t>
            </a:r>
            <a:r>
              <a:rPr lang="en-US" sz="2800" b="1" dirty="0" smtClean="0">
                <a:solidFill>
                  <a:schemeClr val="bg1"/>
                </a:solidFill>
                <a:latin typeface="Times New Roman"/>
                <a:ea typeface="Cambria"/>
                <a:cs typeface="Times New Roman"/>
              </a:rPr>
              <a:t>2 </a:t>
            </a:r>
            <a:r>
              <a:rPr lang="en-US" sz="2800" dirty="0" smtClean="0">
                <a:solidFill>
                  <a:schemeClr val="bg1"/>
                </a:solidFill>
                <a:latin typeface="Times New Roman"/>
                <a:ea typeface="Cambria"/>
                <a:cs typeface="Times New Roman"/>
              </a:rPr>
              <a:t>My brothers, show no partiality as you hold the faith in our Lord Jesus Christ, the Lord of glory. </a:t>
            </a:r>
            <a:r>
              <a:rPr lang="en-US" sz="2800" b="1" baseline="30000" dirty="0" smtClean="0">
                <a:solidFill>
                  <a:schemeClr val="bg1"/>
                </a:solidFill>
                <a:latin typeface="Times New Roman"/>
                <a:ea typeface="Cambria"/>
                <a:cs typeface="Times New Roman"/>
              </a:rPr>
              <a:t>2 </a:t>
            </a:r>
            <a:r>
              <a:rPr lang="en-US" sz="2800" dirty="0" smtClean="0">
                <a:solidFill>
                  <a:schemeClr val="bg1"/>
                </a:solidFill>
                <a:latin typeface="Times New Roman"/>
                <a:ea typeface="Cambria"/>
                <a:cs typeface="Times New Roman"/>
              </a:rPr>
              <a:t>For if a man wearing a gold ring and fine clothing comes into your assembly, and a poor man in shabby clothing also comes in, </a:t>
            </a:r>
            <a:r>
              <a:rPr lang="en-US" sz="2800" b="1" baseline="30000" dirty="0" smtClean="0">
                <a:solidFill>
                  <a:schemeClr val="bg1"/>
                </a:solidFill>
                <a:latin typeface="Times New Roman"/>
                <a:ea typeface="Cambria"/>
                <a:cs typeface="Times New Roman"/>
              </a:rPr>
              <a:t>3 </a:t>
            </a:r>
            <a:r>
              <a:rPr lang="en-US" sz="2800" dirty="0" smtClean="0">
                <a:solidFill>
                  <a:schemeClr val="bg1"/>
                </a:solidFill>
                <a:latin typeface="Times New Roman"/>
                <a:ea typeface="Cambria"/>
                <a:cs typeface="Times New Roman"/>
              </a:rPr>
              <a:t>and if you pay attention to the one who wears the fine clothing and say, “You sit here in a good place,” while you say to the poor man, “You stand over there,” or, “Sit down at my feet,” </a:t>
            </a:r>
            <a:r>
              <a:rPr lang="en-US" sz="2800" b="1" baseline="30000" dirty="0" smtClean="0">
                <a:solidFill>
                  <a:schemeClr val="bg1"/>
                </a:solidFill>
                <a:latin typeface="Times New Roman"/>
                <a:ea typeface="Cambria"/>
                <a:cs typeface="Times New Roman"/>
              </a:rPr>
              <a:t>4 </a:t>
            </a:r>
            <a:r>
              <a:rPr lang="en-US" sz="2800" dirty="0" smtClean="0">
                <a:solidFill>
                  <a:schemeClr val="bg1"/>
                </a:solidFill>
                <a:latin typeface="Times New Roman"/>
                <a:ea typeface="Cambria"/>
                <a:cs typeface="Times New Roman"/>
              </a:rPr>
              <a:t>have you not then made distinctions among yourselves and become judges with evil thoughts? </a:t>
            </a:r>
            <a:endParaRPr lang="en-US" sz="2800" dirty="0">
              <a:solidFill>
                <a:schemeClr val="bg1"/>
              </a:solidFill>
              <a:latin typeface="Times New Roman"/>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550203"/>
          </a:xfrm>
          <a:prstGeom prst="rect">
            <a:avLst/>
          </a:prstGeom>
          <a:noFill/>
          <a:ln w="9525">
            <a:noFill/>
            <a:miter lim="800000"/>
            <a:headEnd/>
            <a:tailEnd/>
          </a:ln>
        </p:spPr>
        <p:txBody>
          <a:bodyPr wrap="square">
            <a:prstTxWarp prst="textNoShape">
              <a:avLst/>
            </a:prstTxWarp>
            <a:spAutoFit/>
          </a:bodyPr>
          <a:lstStyle/>
          <a:p>
            <a:pPr marR="0">
              <a:lnSpc>
                <a:spcPct val="115000"/>
              </a:lnSpc>
              <a:spcBef>
                <a:spcPts val="0"/>
              </a:spcBef>
              <a:spcAft>
                <a:spcPts val="400"/>
              </a:spcAft>
              <a:tabLst>
                <a:tab pos="127000" algn="r"/>
                <a:tab pos="254000" algn="l"/>
              </a:tabLst>
            </a:pPr>
            <a:r>
              <a:rPr lang="en-US" sz="2800" dirty="0" smtClean="0">
                <a:solidFill>
                  <a:srgbClr val="FFFFFF"/>
                </a:solidFill>
                <a:latin typeface="Times New Roman"/>
                <a:cs typeface="Times New Roman"/>
              </a:rPr>
              <a:t>	</a:t>
            </a:r>
            <a:r>
              <a:rPr lang="en-US" sz="2800" b="1" baseline="30000" dirty="0" smtClean="0">
                <a:solidFill>
                  <a:srgbClr val="FFFFFF"/>
                </a:solidFill>
                <a:latin typeface="Times New Roman"/>
                <a:ea typeface="Cambria"/>
                <a:cs typeface="Times New Roman"/>
              </a:rPr>
              <a:t>5 </a:t>
            </a:r>
            <a:r>
              <a:rPr lang="en-US" sz="2800" dirty="0" smtClean="0">
                <a:solidFill>
                  <a:srgbClr val="FFFFFF"/>
                </a:solidFill>
                <a:latin typeface="Times New Roman"/>
                <a:ea typeface="Cambria"/>
                <a:cs typeface="Times New Roman"/>
              </a:rPr>
              <a:t>Listen, my beloved brothers, has not God chosen those who are poor in the world to be rich in faith and heirs of the kingdom, which he has promised to those who love him? </a:t>
            </a:r>
            <a:r>
              <a:rPr lang="en-US" sz="2800" b="1" baseline="30000" dirty="0" smtClean="0">
                <a:solidFill>
                  <a:srgbClr val="FFFFFF"/>
                </a:solidFill>
                <a:latin typeface="Times New Roman"/>
                <a:ea typeface="Cambria"/>
                <a:cs typeface="Times New Roman"/>
              </a:rPr>
              <a:t>6 </a:t>
            </a:r>
            <a:r>
              <a:rPr lang="en-US" sz="2800" dirty="0" smtClean="0">
                <a:solidFill>
                  <a:srgbClr val="FFFFFF"/>
                </a:solidFill>
                <a:latin typeface="Times New Roman"/>
                <a:ea typeface="Cambria"/>
                <a:cs typeface="Times New Roman"/>
              </a:rPr>
              <a:t>But you have dishonored the poor man. Are not the rich the ones who oppress you, and the ones who drag you into court? </a:t>
            </a:r>
            <a:r>
              <a:rPr lang="en-US" sz="2800" b="1" baseline="30000" dirty="0" smtClean="0">
                <a:solidFill>
                  <a:srgbClr val="FFFFFF"/>
                </a:solidFill>
                <a:latin typeface="Times New Roman"/>
                <a:ea typeface="Cambria"/>
                <a:cs typeface="Times New Roman"/>
              </a:rPr>
              <a:t>7 </a:t>
            </a:r>
            <a:r>
              <a:rPr lang="en-US" sz="2800" dirty="0" smtClean="0">
                <a:solidFill>
                  <a:srgbClr val="FFFFFF"/>
                </a:solidFill>
                <a:latin typeface="Times New Roman"/>
                <a:ea typeface="Cambria"/>
                <a:cs typeface="Times New Roman"/>
              </a:rPr>
              <a:t>Are they not the ones who blaspheme the honorable name by which you were called? </a:t>
            </a:r>
            <a:endParaRPr lang="en-US" sz="2800" dirty="0">
              <a:solidFill>
                <a:srgbClr val="FFFFFF"/>
              </a:solidFill>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54683"/>
          </a:xfrm>
          <a:prstGeom prst="rect">
            <a:avLst/>
          </a:prstGeom>
          <a:noFill/>
          <a:ln w="9525">
            <a:noFill/>
            <a:miter lim="800000"/>
            <a:headEnd/>
            <a:tailEnd/>
          </a:ln>
        </p:spPr>
        <p:txBody>
          <a:bodyPr wrap="square">
            <a:prstTxWarp prst="textNoShape">
              <a:avLst/>
            </a:prstTxWarp>
            <a:spAutoFit/>
          </a:bodyPr>
          <a:lstStyle/>
          <a:p>
            <a:pPr marR="0">
              <a:lnSpc>
                <a:spcPct val="115000"/>
              </a:lnSpc>
              <a:spcBef>
                <a:spcPts val="0"/>
              </a:spcBef>
              <a:spcAft>
                <a:spcPts val="400"/>
              </a:spcAft>
              <a:tabLst>
                <a:tab pos="127000" algn="r"/>
                <a:tab pos="254000" algn="l"/>
              </a:tabLst>
            </a:pPr>
            <a:r>
              <a:rPr lang="en-US" sz="2800" dirty="0" smtClean="0">
                <a:solidFill>
                  <a:srgbClr val="FFFFFF"/>
                </a:solidFill>
                <a:latin typeface="Times New Roman"/>
                <a:cs typeface="Times New Roman"/>
              </a:rPr>
              <a:t>	</a:t>
            </a:r>
            <a:r>
              <a:rPr lang="en-US" sz="2800" b="1" baseline="30000" dirty="0" smtClean="0">
                <a:solidFill>
                  <a:srgbClr val="FFFFFF"/>
                </a:solidFill>
                <a:latin typeface="Times New Roman"/>
                <a:ea typeface="Cambria"/>
                <a:cs typeface="Times New Roman"/>
              </a:rPr>
              <a:t>8 </a:t>
            </a:r>
            <a:r>
              <a:rPr lang="en-US" sz="2800" dirty="0" smtClean="0">
                <a:solidFill>
                  <a:srgbClr val="FFFFFF"/>
                </a:solidFill>
                <a:latin typeface="Times New Roman"/>
                <a:ea typeface="Cambria"/>
                <a:cs typeface="Times New Roman"/>
              </a:rPr>
              <a:t>If you really fulfill the royal law according to the Scripture, “You shall love your neighbor as yourself,” you are doing well. </a:t>
            </a:r>
            <a:r>
              <a:rPr lang="en-US" sz="2800" b="1" baseline="30000" dirty="0" smtClean="0">
                <a:solidFill>
                  <a:srgbClr val="FFFFFF"/>
                </a:solidFill>
                <a:latin typeface="Times New Roman"/>
                <a:ea typeface="Cambria"/>
                <a:cs typeface="Times New Roman"/>
              </a:rPr>
              <a:t>9 </a:t>
            </a:r>
            <a:r>
              <a:rPr lang="en-US" sz="2800" dirty="0" smtClean="0">
                <a:solidFill>
                  <a:srgbClr val="FFFFFF"/>
                </a:solidFill>
                <a:latin typeface="Times New Roman"/>
                <a:ea typeface="Cambria"/>
                <a:cs typeface="Times New Roman"/>
              </a:rPr>
              <a:t>But if you show partiality, you are committing sin and are convicted by the law as transgressors. </a:t>
            </a:r>
            <a:r>
              <a:rPr lang="en-US" sz="2800" b="1" baseline="30000" dirty="0" smtClean="0">
                <a:solidFill>
                  <a:srgbClr val="FFFFFF"/>
                </a:solidFill>
                <a:latin typeface="Times New Roman"/>
                <a:ea typeface="Cambria"/>
                <a:cs typeface="Times New Roman"/>
              </a:rPr>
              <a:t>10 </a:t>
            </a:r>
            <a:r>
              <a:rPr lang="en-US" sz="2800" dirty="0" smtClean="0">
                <a:solidFill>
                  <a:srgbClr val="FFFFFF"/>
                </a:solidFill>
                <a:latin typeface="Times New Roman"/>
                <a:ea typeface="Cambria"/>
                <a:cs typeface="Times New Roman"/>
              </a:rPr>
              <a:t>For whoever keeps the whole law but fails in one point has become accountable for all of it. </a:t>
            </a:r>
            <a:endParaRPr lang="en-US" sz="2800" dirty="0">
              <a:solidFill>
                <a:srgbClr val="FFFFFF"/>
              </a:solidFill>
              <a:latin typeface="Times New Roman"/>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54683"/>
          </a:xfrm>
          <a:prstGeom prst="rect">
            <a:avLst/>
          </a:prstGeom>
          <a:noFill/>
          <a:ln w="9525">
            <a:noFill/>
            <a:miter lim="800000"/>
            <a:headEnd/>
            <a:tailEnd/>
          </a:ln>
        </p:spPr>
        <p:txBody>
          <a:bodyPr wrap="square">
            <a:prstTxWarp prst="textNoShape">
              <a:avLst/>
            </a:prstTxWarp>
            <a:spAutoFit/>
          </a:bodyPr>
          <a:lstStyle/>
          <a:p>
            <a:pPr marR="0">
              <a:lnSpc>
                <a:spcPct val="115000"/>
              </a:lnSpc>
              <a:spcBef>
                <a:spcPts val="0"/>
              </a:spcBef>
              <a:spcAft>
                <a:spcPts val="400"/>
              </a:spcAft>
              <a:tabLst>
                <a:tab pos="127000" algn="r"/>
                <a:tab pos="254000" algn="l"/>
              </a:tabLst>
            </a:pPr>
            <a:r>
              <a:rPr lang="en-US" sz="2800" dirty="0" smtClean="0">
                <a:solidFill>
                  <a:srgbClr val="FFFFFF"/>
                </a:solidFill>
                <a:latin typeface="Times New Roman"/>
                <a:cs typeface="Times New Roman"/>
              </a:rPr>
              <a:t>	</a:t>
            </a:r>
            <a:r>
              <a:rPr lang="en-US" sz="2800" b="1" baseline="30000" dirty="0" smtClean="0">
                <a:solidFill>
                  <a:srgbClr val="FFFFFF"/>
                </a:solidFill>
                <a:latin typeface="Times New Roman"/>
                <a:ea typeface="Cambria"/>
                <a:cs typeface="Times New Roman"/>
              </a:rPr>
              <a:t>11 </a:t>
            </a:r>
            <a:r>
              <a:rPr lang="en-US" sz="2800" dirty="0" smtClean="0">
                <a:solidFill>
                  <a:srgbClr val="FFFFFF"/>
                </a:solidFill>
                <a:latin typeface="Times New Roman"/>
                <a:ea typeface="Cambria"/>
                <a:cs typeface="Times New Roman"/>
              </a:rPr>
              <a:t>For he who said, “Do not commit adultery,” also said, “Do not murder.” If you do not commit adultery but do murder, you have become a transgressor of the law. </a:t>
            </a:r>
            <a:r>
              <a:rPr lang="en-US" sz="2800" b="1" baseline="30000" dirty="0" smtClean="0">
                <a:solidFill>
                  <a:srgbClr val="FFFFFF"/>
                </a:solidFill>
                <a:latin typeface="Times New Roman"/>
                <a:ea typeface="Cambria"/>
                <a:cs typeface="Times New Roman"/>
              </a:rPr>
              <a:t>12 </a:t>
            </a:r>
            <a:r>
              <a:rPr lang="en-US" sz="2800" dirty="0" smtClean="0">
                <a:solidFill>
                  <a:srgbClr val="FFFFFF"/>
                </a:solidFill>
                <a:latin typeface="Times New Roman"/>
                <a:ea typeface="Cambria"/>
                <a:cs typeface="Times New Roman"/>
              </a:rPr>
              <a:t>So speak and so act as those who are to be judged under the law of liberty. </a:t>
            </a:r>
            <a:r>
              <a:rPr lang="en-US" sz="2800" b="1" baseline="30000" dirty="0" smtClean="0">
                <a:solidFill>
                  <a:srgbClr val="FFFFFF"/>
                </a:solidFill>
                <a:latin typeface="Times New Roman"/>
                <a:ea typeface="Cambria"/>
                <a:cs typeface="Times New Roman"/>
              </a:rPr>
              <a:t>13 </a:t>
            </a:r>
            <a:r>
              <a:rPr lang="en-US" sz="2800" dirty="0" smtClean="0">
                <a:solidFill>
                  <a:srgbClr val="FFFFFF"/>
                </a:solidFill>
                <a:latin typeface="Times New Roman"/>
                <a:ea typeface="Cambria"/>
                <a:cs typeface="Times New Roman"/>
              </a:rPr>
              <a:t>For judgment is without mercy to one who has shown no mercy. Mercy triumphs over judgment.</a:t>
            </a:r>
            <a:r>
              <a:rPr lang="en-US" sz="2800" dirty="0" smtClean="0">
                <a:solidFill>
                  <a:srgbClr val="FFFFFF"/>
                </a:solidFill>
              </a:rPr>
              <a:t> </a:t>
            </a:r>
            <a:endParaRPr lang="en-US" sz="2800" dirty="0">
              <a:solidFill>
                <a:srgbClr val="FFFFFF"/>
              </a:solidFill>
              <a:latin typeface="Times New Roman"/>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TextBox 16"/>
          <p:cNvSpPr txBox="1"/>
          <p:nvPr/>
        </p:nvSpPr>
        <p:spPr>
          <a:xfrm>
            <a:off x="1219200" y="0"/>
            <a:ext cx="6096000" cy="523220"/>
          </a:xfrm>
          <a:prstGeom prst="rect">
            <a:avLst/>
          </a:prstGeom>
          <a:solidFill>
            <a:schemeClr val="tx1"/>
          </a:solidFill>
        </p:spPr>
        <p:txBody>
          <a:bodyPr wrap="square" rtlCol="0">
            <a:spAutoFit/>
          </a:bodyPr>
          <a:lstStyle/>
          <a:p>
            <a:pPr algn="ctr"/>
            <a:r>
              <a:rPr lang="en-US" sz="2800" b="1" dirty="0" smtClean="0">
                <a:solidFill>
                  <a:srgbClr val="FFFF00"/>
                </a:solidFill>
              </a:rPr>
              <a:t>Mercy</a:t>
            </a:r>
            <a:endParaRPr lang="en-US" sz="2800" b="1" dirty="0">
              <a:solidFill>
                <a:srgbClr val="FFFF00"/>
              </a:solidFill>
            </a:endParaRPr>
          </a:p>
        </p:txBody>
      </p:sp>
      <p:sp>
        <p:nvSpPr>
          <p:cNvPr id="7" name="TextBox 14"/>
          <p:cNvSpPr txBox="1">
            <a:spLocks noChangeArrowheads="1"/>
          </p:cNvSpPr>
          <p:nvPr/>
        </p:nvSpPr>
        <p:spPr bwMode="auto">
          <a:xfrm>
            <a:off x="0" y="495300"/>
            <a:ext cx="9144000" cy="954107"/>
          </a:xfrm>
          <a:prstGeom prst="rect">
            <a:avLst/>
          </a:prstGeom>
          <a:noFill/>
          <a:ln w="9525">
            <a:noFill/>
            <a:miter lim="800000"/>
            <a:headEnd/>
            <a:tailEnd/>
          </a:ln>
        </p:spPr>
        <p:txBody>
          <a:bodyPr wrap="square" numCol="1">
            <a:prstTxWarp prst="textNoShape">
              <a:avLst/>
            </a:prstTxWarp>
            <a:spAutoFit/>
          </a:bodyPr>
          <a:lstStyle/>
          <a:p>
            <a:pPr marL="266700" indent="-266700">
              <a:buFont typeface="Arial"/>
              <a:buChar char="•"/>
            </a:pPr>
            <a:r>
              <a:rPr lang="en-US" sz="2800" dirty="0" smtClean="0">
                <a:solidFill>
                  <a:srgbClr val="FFFFFF"/>
                </a:solidFill>
                <a:latin typeface="Times New Roman"/>
                <a:cs typeface="Times New Roman"/>
              </a:rPr>
              <a:t>Our God is a merciful God.  We also MUST be merciful</a:t>
            </a:r>
          </a:p>
          <a:p>
            <a:pPr marL="266700" indent="-266700">
              <a:buFont typeface="Arial"/>
              <a:buChar char="•"/>
            </a:pPr>
            <a:r>
              <a:rPr lang="en-US" sz="2800" dirty="0" smtClean="0">
                <a:solidFill>
                  <a:srgbClr val="FFFFFF"/>
                </a:solidFill>
                <a:latin typeface="Times New Roman"/>
                <a:cs typeface="Times New Roman"/>
              </a:rPr>
              <a:t>We depend on the mercy of God for our forgiveness</a:t>
            </a:r>
          </a:p>
        </p:txBody>
      </p:sp>
      <p:sp>
        <p:nvSpPr>
          <p:cNvPr id="10" name="TextBox 9"/>
          <p:cNvSpPr txBox="1"/>
          <p:nvPr/>
        </p:nvSpPr>
        <p:spPr>
          <a:xfrm>
            <a:off x="4197932" y="5064790"/>
            <a:ext cx="184666" cy="369332"/>
          </a:xfrm>
          <a:prstGeom prst="rect">
            <a:avLst/>
          </a:prstGeom>
          <a:noFill/>
        </p:spPr>
        <p:txBody>
          <a:bodyPr wrap="none" rtlCol="0">
            <a:spAutoFit/>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7"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extBox 14"/>
          <p:cNvSpPr txBox="1">
            <a:spLocks noChangeArrowheads="1"/>
          </p:cNvSpPr>
          <p:nvPr/>
        </p:nvSpPr>
        <p:spPr bwMode="auto">
          <a:xfrm>
            <a:off x="0" y="495300"/>
            <a:ext cx="9144000" cy="1200328"/>
          </a:xfrm>
          <a:prstGeom prst="rect">
            <a:avLst/>
          </a:prstGeom>
          <a:noFill/>
          <a:ln w="9525">
            <a:noFill/>
            <a:miter lim="800000"/>
            <a:headEnd/>
            <a:tailEnd/>
          </a:ln>
        </p:spPr>
        <p:txBody>
          <a:bodyPr wrap="square" numCol="1">
            <a:prstTxWarp prst="textNoShape">
              <a:avLst/>
            </a:prstTxWarp>
            <a:spAutoFit/>
          </a:bodyPr>
          <a:lstStyle/>
          <a:p>
            <a:pPr marL="266700" indent="-266700">
              <a:buFont typeface="Arial"/>
              <a:buChar char="•"/>
            </a:pPr>
            <a:r>
              <a:rPr lang="en-US" sz="2400" dirty="0" smtClean="0">
                <a:solidFill>
                  <a:srgbClr val="FFFFFF"/>
                </a:solidFill>
                <a:latin typeface="Times New Roman"/>
                <a:cs typeface="Times New Roman"/>
              </a:rPr>
              <a:t>Our God is a merciful God.  We also MUST be merciful</a:t>
            </a:r>
          </a:p>
          <a:p>
            <a:pPr marL="266700" indent="-266700">
              <a:buFont typeface="Arial"/>
              <a:buChar char="•"/>
            </a:pPr>
            <a:r>
              <a:rPr lang="en-US" sz="2400" dirty="0" smtClean="0">
                <a:solidFill>
                  <a:srgbClr val="FFFFFF"/>
                </a:solidFill>
                <a:latin typeface="Times New Roman"/>
                <a:cs typeface="Times New Roman"/>
              </a:rPr>
              <a:t>We depend on the mercy of God for our forgiveness</a:t>
            </a:r>
          </a:p>
          <a:p>
            <a:pPr marL="266700" indent="-266700">
              <a:buFont typeface="Arial"/>
              <a:buChar char="•"/>
            </a:pPr>
            <a:r>
              <a:rPr lang="en-US" sz="2400" dirty="0" smtClean="0">
                <a:solidFill>
                  <a:srgbClr val="FFFFFF"/>
                </a:solidFill>
                <a:latin typeface="Times New Roman"/>
                <a:cs typeface="Times New Roman"/>
              </a:rPr>
              <a:t>Those who are in Christ, are under the </a:t>
            </a:r>
            <a:r>
              <a:rPr lang="en-US" sz="2400" b="1" i="1" u="sng" dirty="0" smtClean="0">
                <a:solidFill>
                  <a:srgbClr val="FFFFFF"/>
                </a:solidFill>
                <a:latin typeface="Times New Roman"/>
                <a:cs typeface="Times New Roman"/>
              </a:rPr>
              <a:t>Law of Liberty</a:t>
            </a:r>
            <a:endParaRPr lang="en-US" sz="2400" dirty="0" smtClean="0">
              <a:solidFill>
                <a:srgbClr val="FFFFFF"/>
              </a:solidFill>
              <a:latin typeface="Times New Roman"/>
              <a:cs typeface="Times New Roman"/>
            </a:endParaRPr>
          </a:p>
        </p:txBody>
      </p:sp>
      <p:sp>
        <p:nvSpPr>
          <p:cNvPr id="6" name="TextBox 5"/>
          <p:cNvSpPr txBox="1"/>
          <p:nvPr/>
        </p:nvSpPr>
        <p:spPr>
          <a:xfrm>
            <a:off x="685800" y="1714500"/>
            <a:ext cx="7543800" cy="1200328"/>
          </a:xfrm>
          <a:prstGeom prst="rect">
            <a:avLst/>
          </a:prstGeom>
          <a:noFill/>
          <a:ln w="44450">
            <a:solidFill>
              <a:schemeClr val="bg1"/>
            </a:solidFill>
          </a:ln>
        </p:spPr>
        <p:txBody>
          <a:bodyPr wrap="square" rtlCol="0">
            <a:spAutoFit/>
          </a:bodyPr>
          <a:lstStyle/>
          <a:p>
            <a:pPr algn="ctr"/>
            <a:r>
              <a:rPr lang="en-US" sz="2400" dirty="0" smtClean="0">
                <a:solidFill>
                  <a:srgbClr val="FFFFFF"/>
                </a:solidFill>
                <a:latin typeface="Iowan Old Style Roman"/>
                <a:cs typeface="Iowan Old Style Roman"/>
              </a:rPr>
              <a:t>Mercy is feeling empathy for those suffering affliction </a:t>
            </a:r>
          </a:p>
          <a:p>
            <a:pPr algn="ctr"/>
            <a:r>
              <a:rPr lang="en-US" sz="2400" dirty="0" smtClean="0">
                <a:solidFill>
                  <a:srgbClr val="FFFFFF"/>
                </a:solidFill>
                <a:latin typeface="Iowan Old Style Roman"/>
                <a:cs typeface="Iowan Old Style Roman"/>
              </a:rPr>
              <a:t>(often seemingly undeserved)</a:t>
            </a:r>
          </a:p>
          <a:p>
            <a:pPr algn="ctr"/>
            <a:r>
              <a:rPr lang="en-US" sz="2400" dirty="0" smtClean="0">
                <a:solidFill>
                  <a:srgbClr val="FFFFFF"/>
                </a:solidFill>
                <a:latin typeface="Iowan Old Style Roman"/>
                <a:cs typeface="Iowan Old Style Roman"/>
              </a:rPr>
              <a:t>AND    acting on these feelings</a:t>
            </a:r>
            <a:endParaRPr lang="en-US" sz="2400" dirty="0">
              <a:solidFill>
                <a:srgbClr val="FFFFFF"/>
              </a:solidFill>
              <a:latin typeface="Iowan Old Style Roman"/>
              <a:cs typeface="Iowan Old Style Roman"/>
            </a:endParaRPr>
          </a:p>
        </p:txBody>
      </p:sp>
      <p:sp>
        <p:nvSpPr>
          <p:cNvPr id="9" name="TextBox 8"/>
          <p:cNvSpPr txBox="1"/>
          <p:nvPr/>
        </p:nvSpPr>
        <p:spPr>
          <a:xfrm>
            <a:off x="1447800" y="0"/>
            <a:ext cx="6096000" cy="523220"/>
          </a:xfrm>
          <a:prstGeom prst="rect">
            <a:avLst/>
          </a:prstGeom>
          <a:solidFill>
            <a:schemeClr val="tx1"/>
          </a:solidFill>
        </p:spPr>
        <p:txBody>
          <a:bodyPr wrap="square" rtlCol="0">
            <a:spAutoFit/>
          </a:bodyPr>
          <a:lstStyle/>
          <a:p>
            <a:pPr algn="ctr"/>
            <a:r>
              <a:rPr lang="en-US" sz="2800" b="1" dirty="0" smtClean="0">
                <a:solidFill>
                  <a:srgbClr val="FFFF00"/>
                </a:solidFill>
              </a:rPr>
              <a:t>Mercy Triumphs Over Judgment</a:t>
            </a:r>
            <a:endParaRPr lang="en-US" sz="2800" b="1" dirty="0">
              <a:solidFill>
                <a:srgbClr val="FFFF00"/>
              </a:solidFill>
            </a:endParaRPr>
          </a:p>
        </p:txBody>
      </p:sp>
      <p:sp>
        <p:nvSpPr>
          <p:cNvPr id="10" name="TextBox 9"/>
          <p:cNvSpPr txBox="1"/>
          <p:nvPr/>
        </p:nvSpPr>
        <p:spPr>
          <a:xfrm>
            <a:off x="0" y="3162300"/>
            <a:ext cx="8915400" cy="2585323"/>
          </a:xfrm>
          <a:prstGeom prst="rect">
            <a:avLst/>
          </a:prstGeom>
          <a:noFill/>
        </p:spPr>
        <p:txBody>
          <a:bodyPr wrap="square" rtlCol="0">
            <a:spAutoFit/>
          </a:bodyPr>
          <a:lstStyle/>
          <a:p>
            <a:pPr marL="342900" indent="-342900">
              <a:buAutoNum type="arabicPeriod"/>
            </a:pPr>
            <a:r>
              <a:rPr lang="en-US" dirty="0" smtClean="0">
                <a:solidFill>
                  <a:srgbClr val="FFFF00"/>
                </a:solidFill>
              </a:rPr>
              <a:t>Lawlessness </a:t>
            </a:r>
            <a:r>
              <a:rPr lang="en-US" dirty="0" smtClean="0">
                <a:solidFill>
                  <a:srgbClr val="FFFFFF"/>
                </a:solidFill>
              </a:rPr>
              <a:t>– Don’t feel mercy.  Don’t do mercy</a:t>
            </a:r>
            <a:br>
              <a:rPr lang="en-US" dirty="0" smtClean="0">
                <a:solidFill>
                  <a:srgbClr val="FFFFFF"/>
                </a:solidFill>
              </a:rPr>
            </a:br>
            <a:endParaRPr lang="en-US" dirty="0" smtClean="0">
              <a:solidFill>
                <a:srgbClr val="FFFFFF"/>
              </a:solidFill>
            </a:endParaRPr>
          </a:p>
          <a:p>
            <a:pPr marL="342900" indent="-342900">
              <a:buAutoNum type="arabicPeriod"/>
            </a:pPr>
            <a:r>
              <a:rPr lang="en-US" dirty="0" smtClean="0">
                <a:solidFill>
                  <a:srgbClr val="FFFF00"/>
                </a:solidFill>
              </a:rPr>
              <a:t>Legalism </a:t>
            </a:r>
            <a:r>
              <a:rPr lang="en-US" dirty="0" smtClean="0">
                <a:solidFill>
                  <a:srgbClr val="FFFFFF"/>
                </a:solidFill>
              </a:rPr>
              <a:t>– Don’t feel mercy.  Act in mercy as a duty.</a:t>
            </a:r>
            <a:br>
              <a:rPr lang="en-US" dirty="0" smtClean="0">
                <a:solidFill>
                  <a:srgbClr val="FFFFFF"/>
                </a:solidFill>
              </a:rPr>
            </a:br>
            <a:endParaRPr lang="en-US" dirty="0" smtClean="0">
              <a:solidFill>
                <a:srgbClr val="FFFFFF"/>
              </a:solidFill>
            </a:endParaRPr>
          </a:p>
          <a:p>
            <a:pPr marL="342900" indent="-342900">
              <a:buAutoNum type="arabicPeriod"/>
            </a:pPr>
            <a:r>
              <a:rPr lang="en-US" dirty="0" smtClean="0">
                <a:solidFill>
                  <a:srgbClr val="FFFF00"/>
                </a:solidFill>
              </a:rPr>
              <a:t>License </a:t>
            </a:r>
            <a:r>
              <a:rPr lang="en-US" dirty="0" smtClean="0">
                <a:solidFill>
                  <a:srgbClr val="FFFFFF"/>
                </a:solidFill>
              </a:rPr>
              <a:t>– Holy Spirit makes us feel mercy &amp; want to act mercifully.  But we find an excuse not to act.</a:t>
            </a:r>
            <a:br>
              <a:rPr lang="en-US" dirty="0" smtClean="0">
                <a:solidFill>
                  <a:srgbClr val="FFFFFF"/>
                </a:solidFill>
              </a:rPr>
            </a:br>
            <a:r>
              <a:rPr lang="en-US" dirty="0" smtClean="0">
                <a:solidFill>
                  <a:srgbClr val="FFFFFF"/>
                </a:solidFill>
              </a:rPr>
              <a:t/>
            </a:r>
            <a:br>
              <a:rPr lang="en-US" dirty="0" smtClean="0">
                <a:solidFill>
                  <a:srgbClr val="FFFFFF"/>
                </a:solidFill>
              </a:rPr>
            </a:br>
            <a:endParaRPr lang="en-US" dirty="0" smtClean="0">
              <a:solidFill>
                <a:srgbClr val="FFFFFF"/>
              </a:solidFill>
            </a:endParaRPr>
          </a:p>
          <a:p>
            <a:pPr marL="342900" indent="-342900">
              <a:buAutoNum type="arabicPeriod"/>
            </a:pPr>
            <a:r>
              <a:rPr lang="en-US" dirty="0" smtClean="0">
                <a:solidFill>
                  <a:srgbClr val="FFFF00"/>
                </a:solidFill>
              </a:rPr>
              <a:t>Liberty </a:t>
            </a:r>
            <a:r>
              <a:rPr lang="en-US" dirty="0" smtClean="0">
                <a:solidFill>
                  <a:srgbClr val="FFFFFF"/>
                </a:solidFill>
              </a:rPr>
              <a:t>– Feel Holy Spirit empathy.  And we act in obedience to the Spirit</a:t>
            </a:r>
            <a:endParaRPr lang="en-US" dirty="0">
              <a:solidFill>
                <a:srgbClr val="FFFFFF"/>
              </a:solidFill>
            </a:endParaRPr>
          </a:p>
        </p:txBody>
      </p:sp>
      <p:sp>
        <p:nvSpPr>
          <p:cNvPr id="11" name="Rectangle 10"/>
          <p:cNvSpPr/>
          <p:nvPr/>
        </p:nvSpPr>
        <p:spPr>
          <a:xfrm>
            <a:off x="5410200" y="3009900"/>
            <a:ext cx="3505200" cy="646331"/>
          </a:xfrm>
          <a:prstGeom prst="rect">
            <a:avLst/>
          </a:prstGeom>
          <a:ln>
            <a:solidFill>
              <a:srgbClr val="FFFF00"/>
            </a:solidFill>
          </a:ln>
        </p:spPr>
        <p:txBody>
          <a:bodyPr wrap="square">
            <a:spAutoFit/>
          </a:bodyPr>
          <a:lstStyle/>
          <a:p>
            <a:r>
              <a:rPr lang="en-US" dirty="0" smtClean="0">
                <a:solidFill>
                  <a:srgbClr val="FFFF00"/>
                </a:solidFill>
              </a:rPr>
              <a:t>Repent and believe in Jesus Christ.  Receive God’s mercy</a:t>
            </a:r>
            <a:endParaRPr lang="en-US" dirty="0"/>
          </a:p>
        </p:txBody>
      </p:sp>
      <p:sp>
        <p:nvSpPr>
          <p:cNvPr id="12" name="Rectangle 11"/>
          <p:cNvSpPr/>
          <p:nvPr/>
        </p:nvSpPr>
        <p:spPr>
          <a:xfrm>
            <a:off x="5715000" y="3695700"/>
            <a:ext cx="3276600" cy="646331"/>
          </a:xfrm>
          <a:prstGeom prst="rect">
            <a:avLst/>
          </a:prstGeom>
          <a:ln>
            <a:solidFill>
              <a:srgbClr val="FFFF00"/>
            </a:solidFill>
          </a:ln>
        </p:spPr>
        <p:txBody>
          <a:bodyPr wrap="square">
            <a:spAutoFit/>
          </a:bodyPr>
          <a:lstStyle/>
          <a:p>
            <a:r>
              <a:rPr lang="en-US" dirty="0" smtClean="0">
                <a:solidFill>
                  <a:srgbClr val="FFFF00"/>
                </a:solidFill>
              </a:rPr>
              <a:t>Repent.  Trust in Jesus.  Be filled with the Holy Spirit</a:t>
            </a:r>
            <a:endParaRPr lang="en-US" dirty="0"/>
          </a:p>
        </p:txBody>
      </p:sp>
      <p:sp>
        <p:nvSpPr>
          <p:cNvPr id="13" name="Rectangle 12"/>
          <p:cNvSpPr/>
          <p:nvPr/>
        </p:nvSpPr>
        <p:spPr>
          <a:xfrm>
            <a:off x="2286000" y="4610100"/>
            <a:ext cx="6477000" cy="646331"/>
          </a:xfrm>
          <a:prstGeom prst="rect">
            <a:avLst/>
          </a:prstGeom>
          <a:ln>
            <a:solidFill>
              <a:srgbClr val="FFFF00"/>
            </a:solidFill>
          </a:ln>
        </p:spPr>
        <p:txBody>
          <a:bodyPr wrap="square">
            <a:spAutoFit/>
          </a:bodyPr>
          <a:lstStyle/>
          <a:p>
            <a:r>
              <a:rPr lang="en-US" dirty="0" smtClean="0">
                <a:solidFill>
                  <a:srgbClr val="FFFF00"/>
                </a:solidFill>
              </a:rPr>
              <a:t>Don’t crush the mercy the Holy Spirit is making you feel.  Obey the Spirit.  Act in mercy.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6" grpId="0" animBg="1"/>
      <p:bldP spid="10" grpId="0" build="p"/>
      <p:bldP spid="11" grpId="0" animBg="1"/>
      <p:bldP spid="12" grpId="0" animBg="1"/>
      <p:bldP spid="13"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24790</TotalTime>
  <Words>559</Words>
  <Application>Microsoft Macintosh PowerPoint</Application>
  <PresentationFormat>On-screen Show (16:10)</PresentationFormat>
  <Paragraphs>23</Paragraphs>
  <Slides>7</Slides>
  <Notes>0</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Default Design</vt:lpstr>
      <vt:lpstr>Slide 1</vt:lpstr>
      <vt:lpstr>Slide 2</vt:lpstr>
      <vt:lpstr>Slide 3</vt:lpstr>
      <vt:lpstr>Slide 4</vt:lpstr>
      <vt:lpstr>Slide 5</vt:lpstr>
      <vt:lpstr>Slide 6</vt:lpstr>
      <vt:lpstr>Slide 7</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197</cp:revision>
  <cp:lastPrinted>2015-12-24T08:08:36Z</cp:lastPrinted>
  <dcterms:created xsi:type="dcterms:W3CDTF">2016-01-03T04:45:27Z</dcterms:created>
  <dcterms:modified xsi:type="dcterms:W3CDTF">2016-01-03T04:45:36Z</dcterms:modified>
</cp:coreProperties>
</file>